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D66E5-453C-49E7-BBAD-AD7DD909C9C5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B7172-80F9-4D83-834D-514E28CEC75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/>
          <a:lstStyle/>
          <a:p>
            <a:r>
              <a:rPr lang="en-US" dirty="0"/>
              <a:t>CREDITING SOURCES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Рисунок 3" descr="Картинки по запросу crediting sourc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852936"/>
            <a:ext cx="496855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outline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Talking about citing and plagiarism; having a look at examples; practicing referencing.</a:t>
            </a:r>
          </a:p>
          <a:p>
            <a:pPr>
              <a:buNone/>
            </a:pPr>
            <a:r>
              <a:rPr lang="en-US" dirty="0" smtClean="0"/>
              <a:t>By the end of the lesson you will be able to:</a:t>
            </a:r>
          </a:p>
          <a:p>
            <a:r>
              <a:rPr lang="en-US" dirty="0" smtClean="0"/>
              <a:t>Identify the main elements of references;</a:t>
            </a:r>
          </a:p>
          <a:p>
            <a:r>
              <a:rPr lang="en-US" dirty="0" smtClean="0"/>
              <a:t>Identify types of sources (books, articles or websites</a:t>
            </a:r>
          </a:p>
          <a:p>
            <a:r>
              <a:rPr lang="en-US" dirty="0" smtClean="0"/>
              <a:t>Put the elements of citations in order</a:t>
            </a:r>
          </a:p>
          <a:p>
            <a:r>
              <a:rPr lang="en-US" dirty="0" smtClean="0"/>
              <a:t>Answer some questions about the basics of citing using Google Forms.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Why citing is important </a:t>
            </a:r>
            <a:r>
              <a:rPr lang="en-GB" b="1" i="1" dirty="0"/>
              <a:t/>
            </a:r>
            <a:br>
              <a:rPr lang="en-GB" b="1" i="1" dirty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To show your reader you've done proper research by listing sources you used to get your information</a:t>
            </a:r>
          </a:p>
          <a:p>
            <a:r>
              <a:rPr lang="en-GB" dirty="0" smtClean="0"/>
              <a:t>To be a responsible scholar by giving credit to other researchers and acknowledging their ideas</a:t>
            </a:r>
          </a:p>
          <a:p>
            <a:r>
              <a:rPr lang="en-GB" dirty="0" smtClean="0"/>
              <a:t>To avoid plagiarism by quoting words and ideas used by other authors</a:t>
            </a:r>
          </a:p>
          <a:p>
            <a:r>
              <a:rPr lang="en-GB" dirty="0" smtClean="0"/>
              <a:t>To allow your reader to track down the sources you used by citing them accurately in your paper by way of footnotes, a bibliography or reference list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</a:t>
            </a:r>
            <a:r>
              <a:rPr lang="en-US" dirty="0"/>
              <a:t>elements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/>
              <a:t>author</a:t>
            </a:r>
            <a:r>
              <a:rPr lang="ru-RU" dirty="0"/>
              <a:t> </a:t>
            </a:r>
            <a:r>
              <a:rPr lang="ru-RU" dirty="0" err="1"/>
              <a:t>name</a:t>
            </a:r>
            <a:r>
              <a:rPr lang="ru-RU" dirty="0"/>
              <a:t>(</a:t>
            </a:r>
            <a:r>
              <a:rPr lang="ru-RU" dirty="0" err="1"/>
              <a:t>s</a:t>
            </a:r>
            <a:r>
              <a:rPr lang="ru-RU" dirty="0"/>
              <a:t>)</a:t>
            </a:r>
            <a:endParaRPr lang="en-GB" dirty="0"/>
          </a:p>
          <a:p>
            <a:pPr lvl="0"/>
            <a:r>
              <a:rPr lang="en-US" dirty="0"/>
              <a:t>titles of books, articles, and journals</a:t>
            </a:r>
            <a:endParaRPr lang="en-GB" dirty="0"/>
          </a:p>
          <a:p>
            <a:pPr lvl="0"/>
            <a:r>
              <a:rPr lang="ru-RU" dirty="0" err="1"/>
              <a:t>date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publication</a:t>
            </a:r>
            <a:endParaRPr lang="en-GB" dirty="0"/>
          </a:p>
          <a:p>
            <a:pPr lvl="0"/>
            <a:r>
              <a:rPr lang="ru-RU" dirty="0" err="1"/>
              <a:t>page</a:t>
            </a:r>
            <a:r>
              <a:rPr lang="ru-RU" dirty="0"/>
              <a:t> </a:t>
            </a:r>
            <a:r>
              <a:rPr lang="ru-RU" dirty="0" err="1"/>
              <a:t>numbers</a:t>
            </a:r>
            <a:endParaRPr lang="en-GB" dirty="0"/>
          </a:p>
          <a:p>
            <a:pPr lvl="0"/>
            <a:r>
              <a:rPr lang="en-US" dirty="0"/>
              <a:t>volume and issue numbers (for articles)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/>
              <a:t>of an article citation 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Author</a:t>
            </a:r>
            <a:r>
              <a:rPr lang="en-US" dirty="0"/>
              <a:t> - R. Langer</a:t>
            </a:r>
            <a:endParaRPr lang="en-GB" dirty="0"/>
          </a:p>
          <a:p>
            <a:r>
              <a:rPr lang="en-US" b="1" dirty="0"/>
              <a:t>Article Title</a:t>
            </a:r>
            <a:r>
              <a:rPr lang="en-US" dirty="0"/>
              <a:t> - New Methods of Drug Delivery</a:t>
            </a:r>
            <a:endParaRPr lang="en-GB" dirty="0"/>
          </a:p>
          <a:p>
            <a:r>
              <a:rPr lang="en-US" b="1" dirty="0"/>
              <a:t>Source Title</a:t>
            </a:r>
            <a:r>
              <a:rPr lang="en-US" dirty="0"/>
              <a:t> - Science</a:t>
            </a:r>
            <a:endParaRPr lang="en-GB" dirty="0"/>
          </a:p>
          <a:p>
            <a:r>
              <a:rPr lang="en-US" b="1" dirty="0"/>
              <a:t>Volume and issue</a:t>
            </a:r>
            <a:r>
              <a:rPr lang="en-US" dirty="0"/>
              <a:t> - </a:t>
            </a:r>
            <a:r>
              <a:rPr lang="en-US" dirty="0" err="1"/>
              <a:t>Vol</a:t>
            </a:r>
            <a:r>
              <a:rPr lang="en-US" dirty="0"/>
              <a:t> 249, issue 4976</a:t>
            </a:r>
            <a:endParaRPr lang="en-GB" dirty="0"/>
          </a:p>
          <a:p>
            <a:r>
              <a:rPr lang="en-US" b="1" dirty="0"/>
              <a:t>Publication Date</a:t>
            </a:r>
            <a:r>
              <a:rPr lang="en-US" dirty="0"/>
              <a:t> - 1990</a:t>
            </a:r>
            <a:endParaRPr lang="en-GB" dirty="0"/>
          </a:p>
          <a:p>
            <a:r>
              <a:rPr lang="en-US" b="1" dirty="0"/>
              <a:t>Page numbers</a:t>
            </a:r>
            <a:r>
              <a:rPr lang="en-US" dirty="0"/>
              <a:t> - 1527-1533</a:t>
            </a:r>
            <a:endParaRPr lang="en-GB" dirty="0"/>
          </a:p>
          <a:p>
            <a:pPr>
              <a:buNone/>
            </a:pPr>
            <a:r>
              <a:rPr lang="en-US" dirty="0"/>
              <a:t>Langer, R. New Methods of Drug Delivery. </a:t>
            </a:r>
            <a:r>
              <a:rPr lang="en-US" i="1" dirty="0"/>
              <a:t>Science </a:t>
            </a:r>
            <a:r>
              <a:rPr lang="en-US" b="1" dirty="0"/>
              <a:t>1990</a:t>
            </a:r>
            <a:r>
              <a:rPr lang="en-US" i="1" dirty="0"/>
              <a:t>, 249</a:t>
            </a:r>
            <a:r>
              <a:rPr lang="en-US" dirty="0"/>
              <a:t>, 1527-1533.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to cite </a:t>
            </a:r>
            <a:r>
              <a:rPr lang="en-GB" b="1" i="1" dirty="0"/>
              <a:t/>
            </a:r>
            <a:br>
              <a:rPr lang="en-GB" b="1" i="1" dirty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Facts, figures, ideas, or other information that is </a:t>
            </a:r>
            <a:r>
              <a:rPr lang="en-US" b="1" dirty="0"/>
              <a:t>not common knowledge</a:t>
            </a:r>
            <a:endParaRPr lang="en-GB" b="1" dirty="0"/>
          </a:p>
          <a:p>
            <a:pPr lvl="0"/>
            <a:r>
              <a:rPr lang="en-US" dirty="0"/>
              <a:t>Ideas, words, theories, or exact language that another person </a:t>
            </a:r>
            <a:r>
              <a:rPr lang="en-US" b="1" dirty="0"/>
              <a:t>used in other publications </a:t>
            </a:r>
            <a:endParaRPr lang="en-GB" b="1" dirty="0"/>
          </a:p>
          <a:p>
            <a:pPr lvl="0"/>
            <a:r>
              <a:rPr lang="en-US" dirty="0"/>
              <a:t>Publications that must be cited include:  books, book chapters, articles, web pages, theses, etc. </a:t>
            </a:r>
            <a:endParaRPr lang="en-GB" dirty="0"/>
          </a:p>
          <a:p>
            <a:pPr lvl="0"/>
            <a:r>
              <a:rPr lang="en-US" b="1" dirty="0"/>
              <a:t>Another person's exact words </a:t>
            </a:r>
            <a:r>
              <a:rPr lang="en-US" dirty="0"/>
              <a:t>should be quoted and cited to show proper credit 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Referencing a Book</a:t>
            </a:r>
            <a:r>
              <a:rPr lang="en-GB" b="1" i="1" dirty="0" smtClean="0"/>
              <a:t/>
            </a:r>
            <a:br>
              <a:rPr lang="en-GB" b="1" i="1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e.g</a:t>
            </a:r>
            <a:r>
              <a:rPr lang="en-US" dirty="0"/>
              <a:t>. Author. (Date). </a:t>
            </a:r>
            <a:r>
              <a:rPr lang="en-US" i="1" dirty="0"/>
              <a:t>Title.</a:t>
            </a:r>
            <a:r>
              <a:rPr lang="en-US" dirty="0"/>
              <a:t> Place of Publication: Publisher.</a:t>
            </a:r>
            <a:endParaRPr lang="en-GB" b="1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Referencing an Article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e.g</a:t>
            </a:r>
            <a:r>
              <a:rPr lang="en-US" dirty="0"/>
              <a:t>. Author. (Date). Article title. Periodical Title. Volume(Issue), Page range. DOI or URL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Referencing a Website</a:t>
            </a:r>
            <a:r>
              <a:rPr lang="en-GB" b="1" i="1" dirty="0" smtClean="0"/>
              <a:t/>
            </a:r>
            <a:br>
              <a:rPr lang="en-GB" b="1" i="1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e.g</a:t>
            </a:r>
            <a:r>
              <a:rPr lang="en-US" dirty="0"/>
              <a:t>. Xerox. (2016). </a:t>
            </a:r>
            <a:r>
              <a:rPr lang="en-US" i="1" dirty="0"/>
              <a:t>Enterprise content management. </a:t>
            </a:r>
            <a:r>
              <a:rPr lang="en-US" dirty="0"/>
              <a:t>Retrieved from https://www.xerox.ca/en-ca/services/enterprise-content-management-solutions 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317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CREDITING SOURCES</vt:lpstr>
      <vt:lpstr>Lesson outline</vt:lpstr>
      <vt:lpstr>Why citing is important  </vt:lpstr>
      <vt:lpstr>Standard elements</vt:lpstr>
      <vt:lpstr>Example of an article citation </vt:lpstr>
      <vt:lpstr>What to cite  </vt:lpstr>
      <vt:lpstr>Referencing a Book </vt:lpstr>
      <vt:lpstr>Referencing an Article </vt:lpstr>
      <vt:lpstr>Referencing a Website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CREDITING SOURCES</dc:title>
  <dc:creator>Пользователь Windows</dc:creator>
  <cp:lastModifiedBy>Пользователь Windows</cp:lastModifiedBy>
  <cp:revision>2</cp:revision>
  <dcterms:created xsi:type="dcterms:W3CDTF">2020-10-12T08:27:46Z</dcterms:created>
  <dcterms:modified xsi:type="dcterms:W3CDTF">2020-10-12T09:09:18Z</dcterms:modified>
</cp:coreProperties>
</file>